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Montserrat SemiBold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Merriweather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7.xml"/><Relationship Id="rId44" Type="http://schemas.openxmlformats.org/officeDocument/2006/relationships/font" Target="fonts/Merriweather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46" Type="http://schemas.openxmlformats.org/officeDocument/2006/relationships/font" Target="fonts/Merriweather-italic.fntdata"/><Relationship Id="rId23" Type="http://schemas.openxmlformats.org/officeDocument/2006/relationships/slide" Target="slides/slide18.xml"/><Relationship Id="rId45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Merriweather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SemiBold-bold.fntdata"/><Relationship Id="rId14" Type="http://schemas.openxmlformats.org/officeDocument/2006/relationships/slide" Target="slides/slide9.xml"/><Relationship Id="rId36" Type="http://schemas.openxmlformats.org/officeDocument/2006/relationships/font" Target="fonts/MontserratSemiBold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SemiBold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SemiBold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9404616c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9404616c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c9f3f36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c9f3f36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c9f3f360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c9f3f360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c9f3f360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c9f3f36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d53a17be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d53a17be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9404616c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9404616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d3c0cfe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d3c0cfe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d3c0cfe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d3c0cfe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d3c0cfec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d3c0cfec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d3c0cfec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4d3c0cfec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d53a17be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d53a17be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9404616c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49404616c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a3e08b8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4a3e08b8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a3e08b89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4a3e08b89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4a3e08b89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4a3e08b89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a3e08b89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4a3e08b89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a3e08b89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4a3e08b89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a3e08b89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4a3e08b89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9404616c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49404616c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d53a17be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4d53a17be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d53a17bec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4d53a17bec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53a17be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53a17be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d53a17bec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4d53a17bec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d53a17be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d53a17be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d53a17be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d53a17be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d53a17be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d53a17be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bb9d1f6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bb9d1f6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ne pas oublier de dire que nous avons </a:t>
            </a:r>
            <a:r>
              <a:rPr lang="fr"/>
              <a:t>travaillé</a:t>
            </a:r>
            <a:r>
              <a:rPr lang="fr"/>
              <a:t> cela sur 2 semaines seulement!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bb9d1f61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bb9d1f61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réflexion générale : pour éviter les cas particuliers.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Chaque partie a été préparée par l’un des intervenants. Parfois, il y a des recoupages… ce n’est pas grave!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 qui dit ne sera pas la pensée d’un intervenant, mais celle de vos restitutions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d53a17b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d53a17b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2375" y="107150"/>
            <a:ext cx="8721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3200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Restitution du doyenné de Carpentras</a:t>
            </a:r>
            <a:endParaRPr i="1" sz="3200">
              <a:solidFill>
                <a:srgbClr val="E6913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289225" y="642775"/>
            <a:ext cx="230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600">
                <a:solidFill>
                  <a:srgbClr val="E69138"/>
                </a:solidFill>
              </a:rPr>
              <a:t>Vendredi 2 Juin 2023</a:t>
            </a:r>
            <a:endParaRPr b="1" i="1" sz="1600">
              <a:solidFill>
                <a:srgbClr val="E69138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058" y="1073875"/>
            <a:ext cx="5577885" cy="3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1re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/>
        </p:nvSpPr>
        <p:spPr>
          <a:xfrm>
            <a:off x="3233325" y="163075"/>
            <a:ext cx="581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600">
                <a:solidFill>
                  <a:schemeClr val="accent4"/>
                </a:solidFill>
              </a:rPr>
              <a:t>Qu’est ce que l’Eglise donne à voir </a:t>
            </a:r>
            <a:r>
              <a:rPr b="1" i="1" lang="fr" sz="2600">
                <a:solidFill>
                  <a:schemeClr val="accent4"/>
                </a:solidFill>
              </a:rPr>
              <a:t>d'elle-même </a:t>
            </a:r>
            <a:r>
              <a:rPr b="1" i="1" lang="fr" sz="2600">
                <a:solidFill>
                  <a:schemeClr val="accent4"/>
                </a:solidFill>
              </a:rPr>
              <a:t>? </a:t>
            </a:r>
            <a:endParaRPr b="1" i="1" sz="26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200" u="sng">
                <a:solidFill>
                  <a:schemeClr val="dk1"/>
                </a:solidFill>
              </a:rPr>
              <a:t>les points positifs</a:t>
            </a:r>
            <a:r>
              <a:rPr b="1" i="1" lang="fr" sz="2600">
                <a:solidFill>
                  <a:schemeClr val="accent4"/>
                </a:solidFill>
              </a:rPr>
              <a:t> </a:t>
            </a:r>
            <a:endParaRPr b="1" i="1" sz="2600">
              <a:solidFill>
                <a:schemeClr val="accent4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484100" y="1936375"/>
            <a:ext cx="83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152400" y="1807200"/>
            <a:ext cx="8229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A</a:t>
            </a:r>
            <a:r>
              <a:rPr b="1" lang="fr" sz="2000"/>
              <a:t>ccueil, dynamisme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Universalité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Présence de diverses sensibilités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Permanence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Légitimité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Fonction politique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Repère, ligne de conduite - aborde les questions de notre temps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chemeClr val="dk1"/>
                </a:solidFill>
              </a:rPr>
              <a:t>T</a:t>
            </a:r>
            <a:r>
              <a:rPr b="1" lang="fr" sz="2000">
                <a:solidFill>
                  <a:schemeClr val="dk1"/>
                </a:solidFill>
              </a:rPr>
              <a:t>résor de prière</a:t>
            </a:r>
            <a:r>
              <a:rPr lang="fr" sz="2000">
                <a:solidFill>
                  <a:schemeClr val="dk1"/>
                </a:solidFill>
              </a:rPr>
              <a:t>, de morale, de liturgie</a:t>
            </a:r>
            <a:endParaRPr sz="2000"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4">
            <a:alphaModFix/>
          </a:blip>
          <a:srcRect b="0" l="0" r="0" t="34696"/>
          <a:stretch/>
        </p:blipFill>
        <p:spPr>
          <a:xfrm>
            <a:off x="4572000" y="1936375"/>
            <a:ext cx="4279501" cy="202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1re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3233325" y="163075"/>
            <a:ext cx="581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600">
                <a:solidFill>
                  <a:schemeClr val="accent4"/>
                </a:solidFill>
              </a:rPr>
              <a:t>Qu’est ce que l’Eglise donne à voir d'elle-même ? </a:t>
            </a:r>
            <a:endParaRPr b="1" i="1" sz="2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0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200" u="sng">
                <a:solidFill>
                  <a:schemeClr val="dk1"/>
                </a:solidFill>
              </a:rPr>
              <a:t>les points négatifs</a:t>
            </a:r>
            <a:endParaRPr b="1" i="1" sz="2200" u="sng">
              <a:solidFill>
                <a:schemeClr val="dk1"/>
              </a:solidFill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400900" y="2020325"/>
            <a:ext cx="7122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000"/>
              <a:t>U</a:t>
            </a:r>
            <a:r>
              <a:rPr b="1" i="1" lang="fr" sz="2000"/>
              <a:t>n entre soi, un clan trop fermé</a:t>
            </a:r>
            <a:endParaRPr b="1"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I</a:t>
            </a:r>
            <a:r>
              <a:rPr lang="fr" sz="2000"/>
              <a:t>ncompréhension, hermétisme (rites ; langue latine)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Cléricalisme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Fanatisme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000"/>
              <a:t>Divisions </a:t>
            </a:r>
            <a:r>
              <a:rPr lang="fr" sz="2000"/>
              <a:t>: controverses entre les générations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adaptée ou inadaptée à l’évolution du temps 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000"/>
              <a:t>P</a:t>
            </a:r>
            <a:r>
              <a:rPr b="1" i="1" lang="fr" sz="2000"/>
              <a:t>éché</a:t>
            </a:r>
            <a:r>
              <a:rPr lang="fr" sz="2000"/>
              <a:t> : abus, pédophilie, culpabilité - séquelles de l’histoire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tristesse</a:t>
            </a:r>
            <a:endParaRPr sz="200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875925" y="2470525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1re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3233325" y="163075"/>
            <a:ext cx="581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600">
                <a:solidFill>
                  <a:schemeClr val="accent4"/>
                </a:solidFill>
              </a:rPr>
              <a:t>Qu’est ce que l’Eglise donne à voir du Christ ? </a:t>
            </a:r>
            <a:endParaRPr b="1" i="1" sz="2600">
              <a:solidFill>
                <a:schemeClr val="accent4"/>
              </a:solidFill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204225" y="2238925"/>
            <a:ext cx="3870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r" sz="2200"/>
              <a:t>U</a:t>
            </a:r>
            <a:r>
              <a:rPr lang="fr" sz="2200"/>
              <a:t>n Christ souffrant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475" y="2946925"/>
            <a:ext cx="1644905" cy="16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1805" y="2946925"/>
            <a:ext cx="245870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3966975" y="2219013"/>
            <a:ext cx="502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fr" sz="2200"/>
              <a:t>L'Église témoin de l’amour de Dieu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1re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3233325" y="163075"/>
            <a:ext cx="581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600">
                <a:solidFill>
                  <a:schemeClr val="accent4"/>
                </a:solidFill>
              </a:rPr>
              <a:t>Comment</a:t>
            </a:r>
            <a:r>
              <a:rPr b="1" i="1" lang="fr" sz="2600">
                <a:solidFill>
                  <a:schemeClr val="accent4"/>
                </a:solidFill>
              </a:rPr>
              <a:t> l’Eglise est-elle sacrement </a:t>
            </a:r>
            <a:r>
              <a:rPr b="1" i="1" lang="fr" sz="2000">
                <a:solidFill>
                  <a:schemeClr val="accent4"/>
                </a:solidFill>
              </a:rPr>
              <a:t>(signe et instrument)</a:t>
            </a:r>
            <a:r>
              <a:rPr b="1" i="1" lang="fr" sz="2600">
                <a:solidFill>
                  <a:schemeClr val="accent4"/>
                </a:solidFill>
              </a:rPr>
              <a:t> de l’union des hommes avec Dieu et de l’unité du genre humain ? </a:t>
            </a:r>
            <a:endParaRPr b="1" i="1" sz="2600">
              <a:solidFill>
                <a:schemeClr val="accent4"/>
              </a:solidFill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385775" y="2193550"/>
            <a:ext cx="8344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800" u="sng"/>
              <a:t>Unité du genre humain :</a:t>
            </a:r>
            <a:endParaRPr b="1" i="1" sz="1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Église</a:t>
            </a:r>
            <a:r>
              <a:rPr lang="fr" sz="2000"/>
              <a:t> dynamique et accueillante, fraternité et amitié : </a:t>
            </a:r>
            <a:r>
              <a:rPr i="1" lang="fr" sz="2000"/>
              <a:t>“une même famille”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Universalité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Instrument social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Rôle politique </a:t>
            </a:r>
            <a:r>
              <a:rPr i="1" lang="fr" sz="2000"/>
              <a:t>“Le Pape signe de paix”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5" name="Google Shape;155;p25"/>
          <p:cNvPicPr preferRelativeResize="0"/>
          <p:nvPr/>
        </p:nvPicPr>
        <p:blipFill rotWithShape="1">
          <a:blip r:embed="rId4">
            <a:alphaModFix/>
          </a:blip>
          <a:srcRect b="12739" l="0" r="0" t="0"/>
          <a:stretch/>
        </p:blipFill>
        <p:spPr>
          <a:xfrm>
            <a:off x="5429675" y="3225150"/>
            <a:ext cx="2683574" cy="19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1re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3233325" y="163075"/>
            <a:ext cx="581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600">
                <a:solidFill>
                  <a:schemeClr val="accent4"/>
                </a:solidFill>
              </a:rPr>
              <a:t>Comment l’Eglise est-elle sacrement </a:t>
            </a:r>
            <a:r>
              <a:rPr b="1" i="1" lang="fr" sz="2000">
                <a:solidFill>
                  <a:schemeClr val="accent4"/>
                </a:solidFill>
              </a:rPr>
              <a:t>(signe et instrument)</a:t>
            </a:r>
            <a:r>
              <a:rPr b="1" i="1" lang="fr" sz="2600">
                <a:solidFill>
                  <a:schemeClr val="accent4"/>
                </a:solidFill>
              </a:rPr>
              <a:t> de l’union des hommes avec Dieu et de l’unité du genre humain ? </a:t>
            </a:r>
            <a:endParaRPr b="1" i="1" sz="2600">
              <a:solidFill>
                <a:schemeClr val="accent4"/>
              </a:solidFill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70850" y="1902063"/>
            <a:ext cx="8010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000" u="sng"/>
              <a:t>Union avec Dieu :</a:t>
            </a:r>
            <a:endParaRPr b="1" i="1"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Relation personnelle au Christ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Témoins du Christ, évangélisation : </a:t>
            </a:r>
            <a:r>
              <a:rPr i="1" lang="fr" sz="2200"/>
              <a:t>“ouvrir la personne à une rencontre et une relation vivante avec le Christ”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Purification, humilité - conversion de l'Église elle-même</a:t>
            </a:r>
            <a:endParaRPr sz="2200"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101" y="3616100"/>
            <a:ext cx="4571999" cy="204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2e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2100">
                <a:solidFill>
                  <a:schemeClr val="accent4"/>
                </a:solidFill>
              </a:rPr>
              <a:t>Dans notre vie concrète : dans notre manière de vivre en Eglise, qu'est-ce qui est essentiel, et ne doit pas se perdre ?</a:t>
            </a:r>
            <a:endParaRPr b="1" i="1" sz="2100">
              <a:solidFill>
                <a:schemeClr val="accent4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59500" y="1970250"/>
            <a:ext cx="50163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" sz="2000">
                <a:solidFill>
                  <a:schemeClr val="dk1"/>
                </a:solidFill>
              </a:rPr>
              <a:t> </a:t>
            </a:r>
            <a:r>
              <a:rPr b="1" lang="fr" sz="2000">
                <a:solidFill>
                  <a:schemeClr val="dk1"/>
                </a:solidFill>
              </a:rPr>
              <a:t>Accueillir et partager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Célébrer :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Annoncer :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Conduire ensemble clergé et laïcs :</a:t>
            </a:r>
            <a:endParaRPr sz="1600"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200" y="1959600"/>
            <a:ext cx="3075500" cy="30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2e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2100">
                <a:solidFill>
                  <a:schemeClr val="accent4"/>
                </a:solidFill>
              </a:rPr>
              <a:t>Qu’est-ce qui ne peut plus se vivre de la même</a:t>
            </a:r>
            <a:r>
              <a:rPr b="1" i="1" lang="fr" sz="2100">
                <a:solidFill>
                  <a:schemeClr val="accent4"/>
                </a:solidFill>
              </a:rPr>
              <a:t> manière, qui doit prendre des formes nouvelles ?</a:t>
            </a:r>
            <a:endParaRPr b="1" i="1" sz="2100">
              <a:solidFill>
                <a:schemeClr val="accent4"/>
              </a:solidFill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459500" y="1970250"/>
            <a:ext cx="6223500" cy="3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Etre en phase avec notre époque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Devenir plus fraternel :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S’engager : 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La charité avant le décorum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Accompagner :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4">
            <a:alphaModFix/>
          </a:blip>
          <a:srcRect b="14220" l="0" r="0" t="14320"/>
          <a:stretch/>
        </p:blipFill>
        <p:spPr>
          <a:xfrm>
            <a:off x="5125100" y="2889286"/>
            <a:ext cx="3783000" cy="2027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2e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9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2100">
                <a:solidFill>
                  <a:schemeClr val="accent4"/>
                </a:solidFill>
              </a:rPr>
              <a:t>A quoi nous faut-il renoncer</a:t>
            </a:r>
            <a:r>
              <a:rPr b="1" i="1" lang="fr" sz="2100">
                <a:solidFill>
                  <a:schemeClr val="accent4"/>
                </a:solidFill>
              </a:rPr>
              <a:t> ?</a:t>
            </a:r>
            <a:endParaRPr b="1" i="1" sz="2100">
              <a:solidFill>
                <a:schemeClr val="accent4"/>
              </a:solidFill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459500" y="1970250"/>
            <a:ext cx="53445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Un cléricalisme excessif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A vouloir faire des adeptes à tout prix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Trop d’archaïsme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Faire comme avant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2e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3329575" y="17865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2100">
                <a:solidFill>
                  <a:schemeClr val="accent4"/>
                </a:solidFill>
              </a:rPr>
              <a:t>Dans un processus : de quelle façon préciser les étapes d’un renouvellement de notre manière de vivre</a:t>
            </a:r>
            <a:r>
              <a:rPr b="1" i="1" lang="fr" sz="2100">
                <a:solidFill>
                  <a:schemeClr val="accent4"/>
                </a:solidFill>
              </a:rPr>
              <a:t> ?</a:t>
            </a:r>
            <a:endParaRPr b="1" i="1" sz="2100">
              <a:solidFill>
                <a:schemeClr val="accent4"/>
              </a:solidFill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354000" y="2792225"/>
            <a:ext cx="5281800" cy="24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Se former et changer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fr" sz="2000">
                <a:solidFill>
                  <a:schemeClr val="dk1"/>
                </a:solidFill>
              </a:rPr>
              <a:t>Accompagner en cheminant avec …</a:t>
            </a:r>
            <a:r>
              <a:rPr b="1" lang="fr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872127">
            <a:off x="5464896" y="2623548"/>
            <a:ext cx="3063832" cy="161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2e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2100">
                <a:solidFill>
                  <a:schemeClr val="accent4"/>
                </a:solidFill>
              </a:rPr>
              <a:t>Quels ajustements, déplacements, conversions </a:t>
            </a:r>
            <a:r>
              <a:rPr b="1" i="1" lang="fr" sz="2100">
                <a:solidFill>
                  <a:schemeClr val="accent4"/>
                </a:solidFill>
              </a:rPr>
              <a:t>sommes-nous</a:t>
            </a:r>
            <a:r>
              <a:rPr b="1" i="1" lang="fr" sz="2100">
                <a:solidFill>
                  <a:schemeClr val="accent4"/>
                </a:solidFill>
              </a:rPr>
              <a:t> appelés à vivre</a:t>
            </a:r>
            <a:r>
              <a:rPr b="1" i="1" lang="fr" sz="2100">
                <a:solidFill>
                  <a:schemeClr val="accent4"/>
                </a:solidFill>
              </a:rPr>
              <a:t> ?</a:t>
            </a:r>
            <a:endParaRPr b="1" i="1" sz="2100">
              <a:solidFill>
                <a:schemeClr val="accent4"/>
              </a:solidFill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459500" y="2238225"/>
            <a:ext cx="48336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Accueillons en </a:t>
            </a:r>
            <a:r>
              <a:rPr b="1" lang="fr" sz="2000">
                <a:solidFill>
                  <a:schemeClr val="dk1"/>
                </a:solidFill>
              </a:rPr>
              <a:t>partageant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Accompagnons positivement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Célébrons ensemble joyeusement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Devenons co-responsables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500" y="1959600"/>
            <a:ext cx="3330907" cy="30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15400" y="127500"/>
            <a:ext cx="8664900" cy="569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latin typeface="Montserrat SemiBold"/>
                <a:ea typeface="Montserrat SemiBold"/>
                <a:cs typeface="Montserrat SemiBold"/>
                <a:sym typeface="Montserrat SemiBold"/>
              </a:rPr>
              <a:t>Temps de Prière</a:t>
            </a:r>
            <a:endParaRPr i="1" sz="2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54975" y="892425"/>
            <a:ext cx="57765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Viens Esprit du Dieu vivant,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Renouvelle tes enfants,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Viens, Esprit Saint, nous brûler de ton feu !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Dans nos coeurs, répands tes dons,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Sur nos lèvres inspire un chant,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Viens, Esprit Saint, viens transformer nos vies !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3</a:t>
            </a:r>
            <a:r>
              <a:rPr b="1" lang="fr">
                <a:solidFill>
                  <a:srgbClr val="999999"/>
                </a:solidFill>
              </a:rPr>
              <a:t>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100">
                <a:solidFill>
                  <a:schemeClr val="accent4"/>
                </a:solidFill>
              </a:rPr>
              <a:t>Membres du corps du Christ ? </a:t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1" i="1" lang="fr" sz="2100">
                <a:solidFill>
                  <a:schemeClr val="accent4"/>
                </a:solidFill>
              </a:rPr>
              <a:t>Réussites</a:t>
            </a:r>
            <a:r>
              <a:rPr b="1" i="1" lang="fr" sz="2100">
                <a:solidFill>
                  <a:schemeClr val="accent4"/>
                </a:solidFill>
              </a:rPr>
              <a:t> et résistances</a:t>
            </a:r>
            <a:endParaRPr b="1" i="1" sz="2100">
              <a:solidFill>
                <a:schemeClr val="accent4"/>
              </a:solidFill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152400" y="2268825"/>
            <a:ext cx="89136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r" sz="1900">
                <a:solidFill>
                  <a:schemeClr val="dk1"/>
                </a:solidFill>
              </a:rPr>
              <a:t>« Nous savons que nous faisons partie d’une même famille même si nous sommes différents »... « Nous sommes frères et sœurs »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fr" sz="1900">
                <a:solidFill>
                  <a:schemeClr val="dk1"/>
                </a:solidFill>
              </a:rPr>
              <a:t>Mais concrètement :</a:t>
            </a:r>
            <a:endParaRPr sz="1900">
              <a:solidFill>
                <a:schemeClr val="dk1"/>
              </a:solidFill>
            </a:endParaRPr>
          </a:p>
          <a:p>
            <a:pPr indent="-2286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     difficultés de faire communion au sein d’une paroisse : on ne se connaît pas !</a:t>
            </a:r>
            <a:endParaRPr sz="1900">
              <a:solidFill>
                <a:schemeClr val="dk1"/>
              </a:solidFill>
            </a:endParaRPr>
          </a:p>
          <a:p>
            <a:pPr indent="-22860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     difficultés d’avoir une identité en tant que paroisse / secteur paroissial au-delà du « clocher »</a:t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3e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3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1" lang="fr" sz="2100">
                <a:solidFill>
                  <a:schemeClr val="accent4"/>
                </a:solidFill>
              </a:rPr>
              <a:t>Quels changements concrets ?</a:t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 u="sng">
                <a:solidFill>
                  <a:schemeClr val="dk1"/>
                </a:solidFill>
              </a:rPr>
              <a:t>Former une famille…</a:t>
            </a:r>
            <a:endParaRPr b="1" i="1" sz="2100">
              <a:solidFill>
                <a:schemeClr val="dk1"/>
              </a:solidFill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0" y="1900600"/>
            <a:ext cx="89082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900">
                <a:solidFill>
                  <a:schemeClr val="dk1"/>
                </a:solidFill>
              </a:rPr>
              <a:t>« Besoin d’être ensemble, besoin de fraternité, de partages, de célébrer ensemble »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fr" sz="1900">
                <a:solidFill>
                  <a:schemeClr val="dk1"/>
                </a:solidFill>
              </a:rPr>
              <a:t>vivre en communion :</a:t>
            </a:r>
            <a:endParaRPr b="1" sz="1900">
              <a:solidFill>
                <a:schemeClr val="dk1"/>
              </a:solidFill>
            </a:endParaRPr>
          </a:p>
          <a:p>
            <a:pPr indent="-228600" lvl="0" marL="723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  S’accueillir, Multiplier les moments de rencontres conviviales</a:t>
            </a:r>
            <a:r>
              <a:rPr lang="fr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fr" sz="1900">
                <a:solidFill>
                  <a:schemeClr val="dk1"/>
                </a:solidFill>
              </a:rPr>
              <a:t>Partager des intentions,</a:t>
            </a:r>
            <a:endParaRPr sz="1900">
              <a:solidFill>
                <a:schemeClr val="dk1"/>
              </a:solidFill>
            </a:endParaRPr>
          </a:p>
          <a:p>
            <a:pPr indent="-228600" lvl="0" marL="723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</a:rPr>
              <a:t>-  Point d’attention : jeunes + catéchumènes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fr" sz="1900">
                <a:solidFill>
                  <a:schemeClr val="dk1"/>
                </a:solidFill>
              </a:rPr>
              <a:t>partager les services entre les paroissiens :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fr" sz="1900">
                <a:solidFill>
                  <a:schemeClr val="dk1"/>
                </a:solidFill>
              </a:rPr>
              <a:t>ne pas oublier les plus fragiles : personnes âgées et/ou malades</a:t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fr" sz="1900">
                <a:solidFill>
                  <a:schemeClr val="dk1"/>
                </a:solidFill>
              </a:rPr>
              <a:t>travailler sur le long terme et dans une continuité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3e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2100">
                <a:solidFill>
                  <a:schemeClr val="accent4"/>
                </a:solidFill>
              </a:rPr>
              <a:t>Quels changements concrets ?</a:t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chemeClr val="dk1"/>
                </a:solidFill>
              </a:rPr>
              <a:t>… en sortie</a:t>
            </a:r>
            <a:endParaRPr b="1" i="1" sz="2100">
              <a:solidFill>
                <a:schemeClr val="accent4"/>
              </a:solidFill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0" y="1971875"/>
            <a:ext cx="9030300" cy="2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dk1"/>
                </a:solidFill>
              </a:rPr>
              <a:t>R</a:t>
            </a:r>
            <a:r>
              <a:rPr lang="fr" sz="2100">
                <a:solidFill>
                  <a:schemeClr val="dk1"/>
                </a:solidFill>
              </a:rPr>
              <a:t>elations avec les non chrétiens et les “indifférents” = plusieurs accroches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fr" sz="2100">
                <a:solidFill>
                  <a:schemeClr val="dk1"/>
                </a:solidFill>
              </a:rPr>
              <a:t>le </a:t>
            </a:r>
            <a:r>
              <a:rPr b="1" i="1" lang="fr" sz="2100">
                <a:solidFill>
                  <a:schemeClr val="dk1"/>
                </a:solidFill>
              </a:rPr>
              <a:t>bâtiment-église</a:t>
            </a:r>
            <a:endParaRPr b="1" i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fr" sz="2100">
                <a:solidFill>
                  <a:schemeClr val="dk1"/>
                </a:solidFill>
              </a:rPr>
              <a:t>les sacrements / catéchisme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fr" sz="2100">
                <a:solidFill>
                  <a:schemeClr val="dk1"/>
                </a:solidFill>
              </a:rPr>
              <a:t>les établissements d’enseignement catholique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fr" sz="2100">
                <a:solidFill>
                  <a:schemeClr val="dk1"/>
                </a:solidFill>
              </a:rPr>
              <a:t>un local ?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fr" sz="2100">
                <a:solidFill>
                  <a:schemeClr val="dk1"/>
                </a:solidFill>
              </a:rPr>
              <a:t>une évangélisation directe 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3e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100">
                <a:solidFill>
                  <a:schemeClr val="accent4"/>
                </a:solidFill>
              </a:rPr>
              <a:t>Quels changements concrets ?</a:t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700" u="sng">
                <a:solidFill>
                  <a:schemeClr val="dk1"/>
                </a:solidFill>
              </a:rPr>
              <a:t>FOCUS SUR : </a:t>
            </a:r>
            <a:endParaRPr b="1" i="1" sz="2700">
              <a:solidFill>
                <a:schemeClr val="accent4"/>
              </a:solidFill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152400" y="1936225"/>
            <a:ext cx="8755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chemeClr val="accent4"/>
                </a:solidFill>
              </a:rPr>
              <a:t>La f</a:t>
            </a:r>
            <a:r>
              <a:rPr b="1" lang="fr" sz="2000" u="sng">
                <a:solidFill>
                  <a:schemeClr val="accent4"/>
                </a:solidFill>
              </a:rPr>
              <a:t>ormation des laïcs</a:t>
            </a:r>
            <a:endParaRPr b="1" sz="2000" u="sng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Désir et besoin de formation des laïcs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>
                <a:solidFill>
                  <a:schemeClr val="dk1"/>
                </a:solidFill>
              </a:rPr>
              <a:t>Parole de Dieu, </a:t>
            </a:r>
            <a:r>
              <a:rPr i="1" lang="fr" sz="2000">
                <a:solidFill>
                  <a:schemeClr val="dk1"/>
                </a:solidFill>
              </a:rPr>
              <a:t>le sens</a:t>
            </a:r>
            <a:r>
              <a:rPr i="1" lang="fr" sz="2000">
                <a:solidFill>
                  <a:schemeClr val="dk1"/>
                </a:solidFill>
              </a:rPr>
              <a:t> de la messe, catéchisme…</a:t>
            </a:r>
            <a:endParaRPr i="1" sz="2000">
              <a:solidFill>
                <a:schemeClr val="dk1"/>
              </a:solidFill>
            </a:endParaRPr>
          </a:p>
          <a:p>
            <a:pPr indent="-127000" lvl="0" marL="990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" sz="2000">
                <a:solidFill>
                  <a:schemeClr val="dk1"/>
                </a:solidFill>
              </a:rPr>
              <a:t>    Parcours de formation ?</a:t>
            </a:r>
            <a:endParaRPr sz="2000">
              <a:solidFill>
                <a:schemeClr val="dk1"/>
              </a:solidFill>
            </a:endParaRPr>
          </a:p>
          <a:p>
            <a:pPr indent="-355600" lvl="0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" sz="2000">
                <a:solidFill>
                  <a:schemeClr val="dk1"/>
                </a:solidFill>
              </a:rPr>
              <a:t>Petits groupes de partage ? Convivialité ?</a:t>
            </a:r>
            <a:endParaRPr sz="2000">
              <a:solidFill>
                <a:schemeClr val="dk1"/>
              </a:solidFill>
            </a:endParaRPr>
          </a:p>
          <a:p>
            <a:pPr indent="-355600" lvl="0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" sz="2000">
                <a:solidFill>
                  <a:schemeClr val="dk1"/>
                </a:solidFill>
              </a:rPr>
              <a:t>Au sein des établissements catholiques pour les jeunes</a:t>
            </a:r>
            <a:endParaRPr sz="2000">
              <a:solidFill>
                <a:schemeClr val="dk1"/>
              </a:solidFill>
            </a:endParaRPr>
          </a:p>
          <a:p>
            <a:pPr indent="-355600" lvl="0" marL="12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" sz="2000">
                <a:solidFill>
                  <a:schemeClr val="dk1"/>
                </a:solidFill>
              </a:rPr>
              <a:t>Vivre des expériences spirituelles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413650" y="3308850"/>
            <a:ext cx="697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accent4"/>
                </a:solidFill>
              </a:rPr>
              <a:t>=&gt;</a:t>
            </a:r>
            <a:endParaRPr sz="25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3e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6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100">
                <a:solidFill>
                  <a:schemeClr val="accent4"/>
                </a:solidFill>
              </a:rPr>
              <a:t>Quels changements concrets ?</a:t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700" u="sng">
                <a:solidFill>
                  <a:schemeClr val="dk1"/>
                </a:solidFill>
              </a:rPr>
              <a:t>FOCUS SUR : </a:t>
            </a:r>
            <a:endParaRPr b="1" i="1" sz="2700">
              <a:solidFill>
                <a:schemeClr val="accent4"/>
              </a:solidFill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152400" y="1936225"/>
            <a:ext cx="8755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chemeClr val="accent4"/>
                </a:solidFill>
              </a:rPr>
              <a:t>Liturgie et sacrements</a:t>
            </a:r>
            <a:endParaRPr b="1" sz="2000" u="sng">
              <a:solidFill>
                <a:schemeClr val="accent4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« Redonner du sacré, de la rigueur et de la beauté à la liturgie en y montrant le Mystère de notre Foi et du Christ incarné »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fr" sz="2000">
                <a:solidFill>
                  <a:schemeClr val="dk1"/>
                </a:solidFill>
              </a:rPr>
              <a:t>« Que la messe soit un moment de grâce ! »</a:t>
            </a:r>
            <a:endParaRPr i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3e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100">
                <a:solidFill>
                  <a:schemeClr val="accent4"/>
                </a:solidFill>
              </a:rPr>
              <a:t>Quels changements concrets ?</a:t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700" u="sng">
                <a:solidFill>
                  <a:schemeClr val="dk1"/>
                </a:solidFill>
              </a:rPr>
              <a:t>FOCUS SUR : </a:t>
            </a:r>
            <a:endParaRPr b="1" i="1" sz="2700">
              <a:solidFill>
                <a:schemeClr val="accent4"/>
              </a:solidFill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152400" y="1936225"/>
            <a:ext cx="8755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chemeClr val="accent4"/>
                </a:solidFill>
              </a:rPr>
              <a:t>Rapports laïcs-clercs</a:t>
            </a:r>
            <a:endParaRPr b="1" sz="2000" u="sng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" sz="2000">
                <a:solidFill>
                  <a:schemeClr val="dk1"/>
                </a:solidFill>
              </a:rPr>
              <a:t>Pour une coresponsabilité clercs-laïcs 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aider le prêtre à se recentrer sur sa mission principale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doter la paroisse de structures</a:t>
            </a:r>
            <a:r>
              <a:rPr lang="fr" sz="2000">
                <a:solidFill>
                  <a:schemeClr val="dk1"/>
                </a:solidFill>
              </a:rPr>
              <a:t> permettant une répartition des responsabilités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entourer les prêtres d’un soutien fraternel</a:t>
            </a:r>
            <a:endParaRPr b="1" sz="2000" u="sng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/>
          <p:nvPr/>
        </p:nvSpPr>
        <p:spPr>
          <a:xfrm>
            <a:off x="899175" y="778050"/>
            <a:ext cx="1579500" cy="72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9999"/>
                </a:solidFill>
              </a:rPr>
              <a:t>3e partie : 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5371800" y="1407000"/>
            <a:ext cx="378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3303200" y="205000"/>
            <a:ext cx="5604900" cy="154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100">
                <a:solidFill>
                  <a:schemeClr val="accent4"/>
                </a:solidFill>
              </a:rPr>
              <a:t>Quels changements concrets ?</a:t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700" u="sng">
                <a:solidFill>
                  <a:schemeClr val="dk1"/>
                </a:solidFill>
              </a:rPr>
              <a:t>FOCUS SUR : </a:t>
            </a:r>
            <a:endParaRPr b="1" i="1" sz="2700">
              <a:solidFill>
                <a:schemeClr val="accent4"/>
              </a:solidFill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152400" y="1936225"/>
            <a:ext cx="8755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chemeClr val="accent4"/>
                </a:solidFill>
              </a:rPr>
              <a:t>Structures diocésaines</a:t>
            </a:r>
            <a:endParaRPr b="1" sz="2000" u="sng">
              <a:solidFill>
                <a:schemeClr val="accent4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" sz="2000">
                <a:solidFill>
                  <a:schemeClr val="dk1"/>
                </a:solidFill>
              </a:rPr>
              <a:t>Mise en place d’un « </a:t>
            </a:r>
            <a:r>
              <a:rPr b="1" lang="fr" sz="2000">
                <a:solidFill>
                  <a:schemeClr val="dk1"/>
                </a:solidFill>
              </a:rPr>
              <a:t>Observatoire Social Diocésain</a:t>
            </a:r>
            <a:r>
              <a:rPr lang="fr" sz="2000">
                <a:solidFill>
                  <a:schemeClr val="dk1"/>
                </a:solidFill>
              </a:rPr>
              <a:t> »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Diagnostic d’attractivité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Diagnostic / audit de l’organisation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fr" sz="2000">
                <a:solidFill>
                  <a:schemeClr val="dk1"/>
                </a:solidFill>
              </a:rPr>
              <a:t>Promouvoir les expériences réussies et traiter les problèmes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311700" y="445025"/>
            <a:ext cx="267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conclure: </a:t>
            </a:r>
            <a:endParaRPr/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311700" y="1083675"/>
            <a:ext cx="5473200" cy="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2860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i="1" lang="fr" sz="8400">
                <a:solidFill>
                  <a:schemeClr val="dk1"/>
                </a:solidFill>
              </a:rPr>
              <a:t>« Pratiquez l’amour et l’humour ! »</a:t>
            </a:r>
            <a:endParaRPr i="1" sz="8400">
              <a:solidFill>
                <a:schemeClr val="dk1"/>
              </a:solidFill>
            </a:endParaRPr>
          </a:p>
          <a:p>
            <a:pPr indent="-228600" lvl="0" marL="2286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b="1" sz="2000">
              <a:solidFill>
                <a:srgbClr val="4472C4"/>
              </a:solidFill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417600" y="1776050"/>
            <a:ext cx="83088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rgbClr val="6B6B6B"/>
                </a:solidFill>
                <a:highlight>
                  <a:srgbClr val="FFFFFF"/>
                </a:highlight>
              </a:rPr>
              <a:t>« Ô Seigneur, je souhaite que nous tous qui sommes ici, nous puissions, au moins une fois dans notre vie, et peut-être plusieurs fois dans notre vie, annoncer si fort, si passionnément la Bonne Nouvelle de Dieu ; que nous L'annoncions si fort, et avec tant de bonté, que cet homme puisse en garder le souvenir, la nostalgie, et qu'un jour où nous ne serons plus là ; où personne ne le saura, cet homme s'adresse au Dieu possible, qu'il pressent ; au Dieu dont on lui a parlé, comme de quelqu'un de vivant et aimant ; que cet homme se tourne vers Dieu, qu'il s'adresse à Lui. Ce jour-là, pour cet homme, nous aurons fait le maximum, car nous l'aurons mis en contact volontaire avec Dieu. Il aura répondu par un acte élémentaire d'amour, à l’Amour de Dieu qui, Lui, l'aime toujours et indéfiniment, le Premier » - Madeleine DELBRÊL</a:t>
            </a:r>
            <a:endParaRPr sz="1800"/>
          </a:p>
        </p:txBody>
      </p:sp>
      <p:pic>
        <p:nvPicPr>
          <p:cNvPr id="287" name="Google Shape;2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900" y="73150"/>
            <a:ext cx="1141900" cy="175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/>
        </p:nvSpPr>
        <p:spPr>
          <a:xfrm>
            <a:off x="215400" y="127500"/>
            <a:ext cx="8664900" cy="569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500">
                <a:latin typeface="Montserrat SemiBold"/>
                <a:ea typeface="Montserrat SemiBold"/>
                <a:cs typeface="Montserrat SemiBold"/>
                <a:sym typeface="Montserrat SemiBold"/>
              </a:rPr>
              <a:t>Prière à Marie</a:t>
            </a:r>
            <a:endParaRPr i="1" sz="25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3" name="Google Shape;293;p40"/>
          <p:cNvSpPr txBox="1"/>
          <p:nvPr/>
        </p:nvSpPr>
        <p:spPr>
          <a:xfrm>
            <a:off x="215400" y="852600"/>
            <a:ext cx="6148800" cy="50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Si le vent des tentations s’élève,</a:t>
            </a:r>
            <a:b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tu heurtes le rocher des épreuves.</a:t>
            </a:r>
            <a:b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les flots de l’ambition t’entraînent,</a:t>
            </a:r>
            <a:b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l’orage des passions se déchaîne :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R. Regarde l’étoile, invoque Marie,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tu la suis, tu ne crains rien !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Regarde l’étoile, invoque Marie,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Elle te conduit sur le chemin !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600" y="849300"/>
            <a:ext cx="2687075" cy="40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/>
        </p:nvSpPr>
        <p:spPr>
          <a:xfrm>
            <a:off x="0" y="0"/>
            <a:ext cx="7636200" cy="4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Dans l’angoisse et les périls, le doute,</a:t>
            </a:r>
            <a:b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Quand la nuit du désespoir te recouvre.</a:t>
            </a:r>
            <a:b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devant la gravité de tes fautes</a:t>
            </a:r>
            <a:b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 pensée du jugement te tourmente :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R. Regarde l’étoile, invoque Marie,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tu la suis, tu ne crains rien !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Regarde l’étoile, invoque Marie,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Elle te conduit sur le chemin !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600" y="849300"/>
            <a:ext cx="2687075" cy="40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0" y="0"/>
            <a:ext cx="6110700" cy="53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R. Esprit de lumière, Esprit Créateur,</a:t>
            </a:r>
            <a:b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Restaure en nous la joie, le feu, l’Espérance.</a:t>
            </a:r>
            <a:b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Affermis nos âmes, ranime nos coeurs,</a:t>
            </a:r>
            <a:b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Pour témoigner de ton amour immense.</a:t>
            </a:r>
            <a:endParaRPr b="1"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Fortifie nos corps blessés,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Lave-nous de tout péché,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Viens, Esprit Saint, nous brûler de ton feu !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Fais nous rechercher la paix,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Désirer la sainteté,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Viens, Esprit Saint, viens transformer nos vies !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/>
          <p:nvPr/>
        </p:nvSpPr>
        <p:spPr>
          <a:xfrm>
            <a:off x="0" y="0"/>
            <a:ext cx="7370400" cy="4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Si ton âme est envahie de colère,</a:t>
            </a:r>
            <a:b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Jalousie et trahison te submergent.</a:t>
            </a:r>
            <a:b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ton cœur est englouti dans le gouffre,</a:t>
            </a:r>
            <a:b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Emporté par les courants de tristesse :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R. Regarde l’étoile, invoque Marie,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 tu la suis, tu ne crains rien !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Regarde l’étoile, invoque Marie,</a:t>
            </a:r>
            <a:b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Elle te conduit sur le chemin !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6" name="Google Shape;3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600" y="849300"/>
            <a:ext cx="2687075" cy="40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0" y="0"/>
            <a:ext cx="5952300" cy="46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R. Esprit de lumière, Esprit Créateur,</a:t>
            </a:r>
            <a:b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Restaure en nous la joie, le feu, l’Espérance.</a:t>
            </a:r>
            <a:b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Affermis nos âmes, ranime nos coeurs,</a:t>
            </a:r>
            <a:b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Pour témoigner de ton amour immense.</a:t>
            </a: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Donne-nous la charité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Pour aimer en vérité,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Viens, Esprit Saint, nous brûler de ton feu !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Nous accueillons ta clarté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Pour grandir en liberté,</a:t>
            </a:r>
            <a:b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Viens, Esprit Saint, viens transformer nos vies !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202225" y="312125"/>
            <a:ext cx="8585700" cy="5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BF2329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l’Evangile selon Saint Matthieu: </a:t>
            </a:r>
            <a:endParaRPr b="1" sz="2000">
              <a:solidFill>
                <a:srgbClr val="BF23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BF23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  <a:r>
              <a:rPr lang="fr" sz="200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 Vous êtes le sel de la terre. Mais si le sel devient fade, comment lui rendre de la saveur ? Il ne vaut plus rien : on le jette dehors et il est piétiné par les gens.</a:t>
            </a:r>
            <a:endParaRPr sz="2000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BF23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r>
              <a:rPr lang="fr" sz="200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Vous êtes la lumière du monde. Une ville située sur une montagne ne peut être cachée.</a:t>
            </a:r>
            <a:endParaRPr sz="2000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BF23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r>
            <a:r>
              <a:rPr lang="fr" sz="200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Et l’on n’allume pas une lampe pour la mettre sous le boisseau ; on la met sur le lampadaire, et elle brille pour tous ceux qui sont dans la maison.</a:t>
            </a:r>
            <a:endParaRPr sz="2000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BF23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r>
            <a:r>
              <a:rPr lang="fr" sz="200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même, que votre lumière brille devant les hommes : alors, voyant ce que vous faites de bien, ils rendront gloire à votre Père qui est aux cieux.</a:t>
            </a:r>
            <a:endParaRPr sz="2000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0" y="0"/>
            <a:ext cx="8643000" cy="20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BF23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r>
            <a:r>
              <a:rPr lang="fr" sz="200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 Ne pensez pas que je sois venu abolir la Loi ou les Prophètes : je ne suis pas venu abolir, mais accomplir.</a:t>
            </a:r>
            <a:endParaRPr sz="2000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fr" sz="2000">
                <a:solidFill>
                  <a:srgbClr val="BF23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18</a:t>
            </a:r>
            <a:r>
              <a:rPr lang="fr" sz="200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Amen, je vous le dis : Avant que le ciel et la terre disparaissent, pas un seul iota, pas un seul trait ne disparaîtra de la Loi jusqu’à ce que tout se réalise.</a:t>
            </a:r>
            <a:endParaRPr sz="2000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172375" y="107150"/>
            <a:ext cx="8721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3200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Qui </a:t>
            </a:r>
            <a:r>
              <a:rPr i="1" lang="fr" sz="3200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sommes-nous </a:t>
            </a:r>
            <a:r>
              <a:rPr i="1" lang="fr" sz="3200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? </a:t>
            </a:r>
            <a:endParaRPr i="1" sz="3200">
              <a:solidFill>
                <a:srgbClr val="E6913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172375" y="1546775"/>
            <a:ext cx="4905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Isabelle DESPEYROUX de Carpentras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Marie GEYER de Saint-Didier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Marcel MONIER de Sarrians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Jean-Luc CHAUVET, curé de Sarrians</a:t>
            </a:r>
            <a:r>
              <a:rPr lang="fr" sz="2000"/>
              <a:t> </a:t>
            </a:r>
            <a:endParaRPr sz="2000"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260" y="1607350"/>
            <a:ext cx="3558968" cy="26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186350" y="3280375"/>
            <a:ext cx="8520600" cy="12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Traiter 10 </a:t>
            </a:r>
            <a:r>
              <a:rPr lang="fr" sz="2100"/>
              <a:t>restitutions</a:t>
            </a:r>
            <a:r>
              <a:rPr lang="fr" sz="2100"/>
              <a:t> en 20 minutes nous contraint de ne pas tout dire, et nous en sommes </a:t>
            </a:r>
            <a:r>
              <a:rPr lang="fr" sz="2100"/>
              <a:t>désolés</a:t>
            </a:r>
            <a:r>
              <a:rPr lang="fr" sz="2100"/>
              <a:t>.  Nous avons dû faire des choix. Nous avons </a:t>
            </a:r>
            <a:r>
              <a:rPr lang="fr" sz="2100"/>
              <a:t>privilégié</a:t>
            </a:r>
            <a:r>
              <a:rPr lang="fr" sz="2100"/>
              <a:t> les éléments permettant une réflexion générale. </a:t>
            </a:r>
            <a:endParaRPr sz="2100"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50" y="194325"/>
            <a:ext cx="3068498" cy="23028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3540825" y="330775"/>
            <a:ext cx="535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2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Un très grand merci ! </a:t>
            </a:r>
            <a:endParaRPr b="1" i="1" sz="3200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3425775" y="940675"/>
            <a:ext cx="5583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Char char="-"/>
            </a:pPr>
            <a:r>
              <a:rPr lang="fr" sz="2000">
                <a:latin typeface="Montserrat SemiBold"/>
                <a:ea typeface="Montserrat SemiBold"/>
                <a:cs typeface="Montserrat SemiBold"/>
                <a:sym typeface="Montserrat SemiBold"/>
              </a:rPr>
              <a:t>Pour v</a:t>
            </a:r>
            <a:r>
              <a:rPr lang="fr" sz="2000">
                <a:latin typeface="Montserrat SemiBold"/>
                <a:ea typeface="Montserrat SemiBold"/>
                <a:cs typeface="Montserrat SemiBold"/>
                <a:sym typeface="Montserrat SemiBold"/>
              </a:rPr>
              <a:t>otre présence aujourd’hui ! 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Char char="-"/>
            </a:pPr>
            <a:r>
              <a:rPr lang="fr" sz="2000">
                <a:latin typeface="Montserrat SemiBold"/>
                <a:ea typeface="Montserrat SemiBold"/>
                <a:cs typeface="Montserrat SemiBold"/>
                <a:sym typeface="Montserrat SemiBold"/>
              </a:rPr>
              <a:t>Pour vos réflexions et </a:t>
            </a:r>
            <a:r>
              <a:rPr lang="fr" sz="2000">
                <a:latin typeface="Montserrat SemiBold"/>
                <a:ea typeface="Montserrat SemiBold"/>
                <a:cs typeface="Montserrat SemiBold"/>
                <a:sym typeface="Montserrat SemiBold"/>
              </a:rPr>
              <a:t>contributions</a:t>
            </a:r>
            <a:r>
              <a:rPr lang="fr" sz="2000">
                <a:latin typeface="Montserrat SemiBold"/>
                <a:ea typeface="Montserrat SemiBold"/>
                <a:cs typeface="Montserrat SemiBold"/>
                <a:sym typeface="Montserrat SemiBold"/>
              </a:rPr>
              <a:t> fructueuses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Char char="-"/>
            </a:pPr>
            <a:r>
              <a:rPr lang="fr" sz="2000">
                <a:latin typeface="Montserrat SemiBold"/>
                <a:ea typeface="Montserrat SemiBold"/>
                <a:cs typeface="Montserrat SemiBold"/>
                <a:sym typeface="Montserrat SemiBold"/>
              </a:rPr>
              <a:t>Pour votre indulgence ! 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subTitle"/>
          </p:nvPr>
        </p:nvSpPr>
        <p:spPr>
          <a:xfrm>
            <a:off x="311700" y="318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u="sng"/>
              <a:t>Une restitution en 3 parties: </a:t>
            </a:r>
            <a:endParaRPr b="1" i="1" u="sng"/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0" l="0" r="69025" t="0"/>
          <a:stretch/>
        </p:blipFill>
        <p:spPr>
          <a:xfrm>
            <a:off x="102475" y="599650"/>
            <a:ext cx="738939" cy="179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1066925" y="1110875"/>
            <a:ext cx="500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/>
              <a:t>Comment l’Eglise se donne à voir ?</a:t>
            </a:r>
            <a:r>
              <a:rPr lang="fr" sz="2200"/>
              <a:t>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/>
              <a:t>par Marie GEYER</a:t>
            </a:r>
            <a:endParaRPr i="1" sz="2000"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70710" l="63332" r="21618" t="0"/>
          <a:stretch/>
        </p:blipFill>
        <p:spPr>
          <a:xfrm>
            <a:off x="7360745" y="2182769"/>
            <a:ext cx="1225733" cy="179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2253625" y="2571750"/>
            <a:ext cx="500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/>
              <a:t>Les essentiels de notre vie d’Eglise</a:t>
            </a:r>
            <a:endParaRPr b="1" sz="2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/>
              <a:t>par Marcel MONIER</a:t>
            </a:r>
            <a:endParaRPr i="1" sz="2000"/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5480" l="75918" r="0" t="-5480"/>
          <a:stretch/>
        </p:blipFill>
        <p:spPr>
          <a:xfrm>
            <a:off x="841425" y="3293884"/>
            <a:ext cx="580598" cy="1809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2126075" y="3731375"/>
            <a:ext cx="500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/>
              <a:t>Quels changements concrets?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/>
              <a:t>par Isabelle DESPEYROUX</a:t>
            </a:r>
            <a:endParaRPr i="1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